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4" r:id="rId2"/>
    <p:sldId id="302" r:id="rId3"/>
    <p:sldId id="311" r:id="rId4"/>
    <p:sldId id="279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278" r:id="rId13"/>
    <p:sldId id="303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CFF"/>
    <a:srgbClr val="EAF9FE"/>
    <a:srgbClr val="9FE2FF"/>
    <a:srgbClr val="A2DEF6"/>
    <a:srgbClr val="FEFEFE"/>
    <a:srgbClr val="FFFFFF"/>
    <a:srgbClr val="008E99"/>
    <a:srgbClr val="089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3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hyperlink" Target="http://creativecommons.org/licenses/by-nc-nd/4.0/deed.pt_PT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528375"/>
            <a:ext cx="9144000" cy="895350"/>
          </a:xfrm>
        </p:spPr>
        <p:txBody>
          <a:bodyPr>
            <a:normAutofit fontScale="90000"/>
          </a:bodyPr>
          <a:lstStyle/>
          <a:p>
            <a:r>
              <a:rPr lang="pt-PT" sz="4400" b="1" dirty="0">
                <a:solidFill>
                  <a:srgbClr val="009999"/>
                </a:solidFill>
                <a:latin typeface="+mn-lt"/>
              </a:rPr>
              <a:t>O aprendiz de </a:t>
            </a:r>
            <a:r>
              <a:rPr lang="pt-PT" sz="4400" b="1" dirty="0" smtClean="0">
                <a:solidFill>
                  <a:srgbClr val="009999"/>
                </a:solidFill>
                <a:latin typeface="+mn-lt"/>
              </a:rPr>
              <a:t>investigador</a:t>
            </a:r>
            <a:r>
              <a:rPr lang="pt-PT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" y="2447797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/>
              <a:t>Respeitar os direitos de </a:t>
            </a:r>
            <a:r>
              <a:rPr lang="pt-PT" sz="3200" dirty="0" smtClean="0"/>
              <a:t>autor</a:t>
            </a:r>
          </a:p>
          <a:p>
            <a:r>
              <a:rPr lang="pt-PT" sz="2800" b="1" dirty="0"/>
              <a:t> </a:t>
            </a:r>
            <a:r>
              <a:rPr lang="pt-PT" sz="2800" b="1" dirty="0" smtClean="0"/>
              <a:t>As citações</a:t>
            </a:r>
            <a:endParaRPr lang="pt-PT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3975100"/>
            <a:ext cx="9144000" cy="28829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prstClr val="white"/>
                </a:solidFill>
              </a:rPr>
              <a:t>Literacias na escola: formar os parceiros da biblioteca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0" y="208056"/>
            <a:ext cx="9143999" cy="65840"/>
            <a:chOff x="0" y="234950"/>
            <a:chExt cx="9143999" cy="65840"/>
          </a:xfrm>
        </p:grpSpPr>
        <p:sp>
          <p:nvSpPr>
            <p:cNvPr id="14" name="Retângulo 13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75882" y="5658737"/>
            <a:ext cx="8047897" cy="982229"/>
            <a:chOff x="575882" y="5658737"/>
            <a:chExt cx="8047897" cy="9822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5897217" y="3478702"/>
            <a:ext cx="2907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ensino </a:t>
            </a:r>
            <a:r>
              <a:rPr lang="pt-P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básico </a:t>
            </a:r>
            <a:r>
              <a:rPr lang="pt-PT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r>
              <a:rPr lang="pt-P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pt-PT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2.º e 3.º CEB</a:t>
            </a:r>
            <a:endParaRPr lang="pt-PT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48" y="310571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ts val="28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A transcrição de uma fonte deve ser igual ao original, incluindo a pontuação (ainda que contenha erros).</a:t>
            </a:r>
          </a:p>
          <a:p>
            <a:pPr marL="355600" indent="-177800" algn="just">
              <a:lnSpc>
                <a:spcPts val="28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O início da transcrição pode ser efetuado em maiúsculas ou minúsculas, consoante o mais apropriado no texto onde se insere.</a:t>
            </a:r>
          </a:p>
          <a:p>
            <a:pPr marL="355600" indent="-177800" algn="just">
              <a:lnSpc>
                <a:spcPts val="28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 </a:t>
            </a:r>
            <a:r>
              <a:rPr lang="pt-PT" sz="2400" dirty="0" smtClean="0"/>
              <a:t>Só </a:t>
            </a:r>
            <a:r>
              <a:rPr lang="pt-PT" sz="2400" dirty="0"/>
              <a:t>são diretamente incorporadas no texto, transcrições até 40 palavras. As que excedem esse número de palavras são colocadas num bloco específico de texto e omitem-se as aspas. </a:t>
            </a: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transcrições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2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ts val="27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A transcrição dos elementos relevantes deve ser efetuada na totalidade. As partes não relevantes, se intercaladas no texto transcrito, devem ser assinaladas com reticências entre parêntesis curvos  (…)</a:t>
            </a: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transcrições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597158" y="3557029"/>
            <a:ext cx="7732454" cy="1692771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/>
              <a:t>De acordo com Carvalho (Carvalho, 2002, 17) “Os primeiros vertebrados, com características de anfíbios, expandiram-se e diversificaram-se ao longo de cerca de 70 milhões de anos, durante o Carbónico. (…) Os anfíbios não tinham concorrência como predadores, a não ser a que exerciam entre si.”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936973" y="2749311"/>
            <a:ext cx="2392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9999"/>
                </a:solidFill>
              </a:rPr>
              <a:t>As transcrições são colocadas entre </a:t>
            </a:r>
            <a:r>
              <a:rPr lang="pt-PT" dirty="0" smtClean="0">
                <a:solidFill>
                  <a:srgbClr val="009999"/>
                </a:solidFill>
              </a:rPr>
              <a:t>aspas </a:t>
            </a:r>
            <a:endParaRPr lang="pt-PT" dirty="0">
              <a:solidFill>
                <a:srgbClr val="009999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25148" y="2919648"/>
            <a:ext cx="2134429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1905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089099"/>
                </a:solidFill>
                <a:effectLst/>
                <a:latin typeface="Calibri" panose="020F0502020204030204" pitchFamily="34" charset="0"/>
              </a:rPr>
              <a:t>Autor, data, página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80863" y="5578281"/>
            <a:ext cx="64540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1905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089099"/>
                </a:solidFill>
                <a:effectLst/>
                <a:latin typeface="Calibri" panose="020F0502020204030204" pitchFamily="34" charset="0"/>
              </a:rPr>
              <a:t>As partes não relevantes, se intercaladas no texto transcrito, devem ser assinaladas com reticências entre parêntesis curvos:</a:t>
            </a:r>
            <a:r>
              <a:rPr kumimoji="0" lang="pt-PT" b="0" i="0" u="none" strike="noStrike" cap="none" normalizeH="0" dirty="0" smtClean="0">
                <a:ln>
                  <a:noFill/>
                </a:ln>
                <a:solidFill>
                  <a:srgbClr val="089099"/>
                </a:solidFill>
                <a:effectLst/>
                <a:latin typeface="Calibri" panose="020F0502020204030204" pitchFamily="34" charset="0"/>
              </a:rPr>
              <a:t> (…)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78" name="AutoShape 6"/>
          <p:cNvCxnSpPr>
            <a:cxnSpLocks noChangeShapeType="1"/>
          </p:cNvCxnSpPr>
          <p:nvPr/>
        </p:nvCxnSpPr>
        <p:spPr bwMode="auto">
          <a:xfrm>
            <a:off x="3640690" y="3257785"/>
            <a:ext cx="436287" cy="420625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6"/>
          <p:cNvCxnSpPr>
            <a:cxnSpLocks noChangeShapeType="1"/>
          </p:cNvCxnSpPr>
          <p:nvPr/>
        </p:nvCxnSpPr>
        <p:spPr bwMode="auto">
          <a:xfrm flipV="1">
            <a:off x="5779466" y="4560930"/>
            <a:ext cx="1270691" cy="998696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 flipH="1">
            <a:off x="5590898" y="3395642"/>
            <a:ext cx="1022972" cy="289305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0" name="Seta para a esquerda 19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07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3" y="1550503"/>
            <a:ext cx="9139237" cy="417443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18052" y="1789042"/>
            <a:ext cx="8547652" cy="1855111"/>
          </a:xfrm>
          <a:ln>
            <a:noFill/>
          </a:ln>
        </p:spPr>
        <p:txBody>
          <a:bodyPr rtlCol="0" anchor="t"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400" b="1" dirty="0" smtClean="0">
                <a:solidFill>
                  <a:schemeClr val="bg1"/>
                </a:solidFill>
              </a:rPr>
              <a:t>Lista </a:t>
            </a:r>
            <a:r>
              <a:rPr lang="pt-PT" sz="2400" b="1" dirty="0">
                <a:solidFill>
                  <a:schemeClr val="bg1"/>
                </a:solidFill>
              </a:rPr>
              <a:t>de referências 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 err="1">
                <a:solidFill>
                  <a:schemeClr val="bg1"/>
                </a:solidFill>
              </a:rPr>
              <a:t>American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Psychological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Association</a:t>
            </a:r>
            <a:r>
              <a:rPr lang="pt-PT" sz="2400" dirty="0">
                <a:solidFill>
                  <a:schemeClr val="bg1"/>
                </a:solidFill>
              </a:rPr>
              <a:t>. (2010). </a:t>
            </a:r>
            <a:r>
              <a:rPr lang="pt-PT" sz="2400" i="1" dirty="0" err="1">
                <a:solidFill>
                  <a:schemeClr val="bg1"/>
                </a:solidFill>
              </a:rPr>
              <a:t>Publication</a:t>
            </a:r>
            <a:r>
              <a:rPr lang="pt-PT" sz="2400" i="1" dirty="0">
                <a:solidFill>
                  <a:schemeClr val="bg1"/>
                </a:solidFill>
              </a:rPr>
              <a:t> manual </a:t>
            </a:r>
            <a:r>
              <a:rPr lang="pt-PT" sz="2400" i="1" dirty="0" err="1">
                <a:solidFill>
                  <a:schemeClr val="bg1"/>
                </a:solidFill>
              </a:rPr>
              <a:t>of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the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Americam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Psychological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Association</a:t>
            </a:r>
            <a:r>
              <a:rPr lang="pt-PT" sz="2400" dirty="0">
                <a:solidFill>
                  <a:schemeClr val="bg1"/>
                </a:solidFill>
              </a:rPr>
              <a:t> (6.ª Ed.). Washington, DC: APA</a:t>
            </a:r>
            <a:r>
              <a:rPr lang="pt-PT" sz="2400" dirty="0" smtClean="0">
                <a:solidFill>
                  <a:schemeClr val="bg1"/>
                </a:solidFill>
              </a:rPr>
              <a:t>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>
                <a:solidFill>
                  <a:schemeClr val="bg1"/>
                </a:solidFill>
              </a:rPr>
              <a:t>Lee, C. (2013, outubro 10). </a:t>
            </a:r>
            <a:r>
              <a:rPr lang="pt-PT" sz="2400" i="1" dirty="0" err="1">
                <a:solidFill>
                  <a:schemeClr val="bg1"/>
                </a:solidFill>
              </a:rPr>
              <a:t>How</a:t>
            </a:r>
            <a:r>
              <a:rPr lang="pt-PT" sz="2400" i="1" dirty="0">
                <a:solidFill>
                  <a:schemeClr val="bg1"/>
                </a:solidFill>
              </a:rPr>
              <a:t> to cite social media in APA </a:t>
            </a:r>
            <a:r>
              <a:rPr lang="pt-PT" sz="2400" i="1" dirty="0" err="1">
                <a:solidFill>
                  <a:schemeClr val="bg1"/>
                </a:solidFill>
              </a:rPr>
              <a:t>Style</a:t>
            </a:r>
            <a:r>
              <a:rPr lang="pt-PT" sz="2400" i="1" dirty="0">
                <a:solidFill>
                  <a:schemeClr val="bg1"/>
                </a:solidFill>
              </a:rPr>
              <a:t> (</a:t>
            </a:r>
            <a:r>
              <a:rPr lang="pt-PT" sz="2400" i="1" dirty="0" err="1">
                <a:solidFill>
                  <a:schemeClr val="bg1"/>
                </a:solidFill>
              </a:rPr>
              <a:t>Twitter</a:t>
            </a:r>
            <a:r>
              <a:rPr lang="pt-PT" sz="2400" i="1" dirty="0">
                <a:solidFill>
                  <a:schemeClr val="bg1"/>
                </a:solidFill>
              </a:rPr>
              <a:t>, </a:t>
            </a:r>
            <a:r>
              <a:rPr lang="pt-PT" sz="2400" i="1" dirty="0" err="1">
                <a:solidFill>
                  <a:schemeClr val="bg1"/>
                </a:solidFill>
              </a:rPr>
              <a:t>Facebook</a:t>
            </a:r>
            <a:r>
              <a:rPr lang="pt-PT" sz="2400" i="1" dirty="0">
                <a:solidFill>
                  <a:schemeClr val="bg1"/>
                </a:solidFill>
              </a:rPr>
              <a:t>, </a:t>
            </a:r>
            <a:r>
              <a:rPr lang="pt-PT" sz="2400" i="1" dirty="0" err="1">
                <a:solidFill>
                  <a:schemeClr val="bg1"/>
                </a:solidFill>
              </a:rPr>
              <a:t>and</a:t>
            </a:r>
            <a:r>
              <a:rPr lang="pt-PT" sz="2400" i="1" dirty="0">
                <a:solidFill>
                  <a:schemeClr val="bg1"/>
                </a:solidFill>
              </a:rPr>
              <a:t> Google+) </a:t>
            </a:r>
            <a:r>
              <a:rPr lang="pt-PT" sz="2400" dirty="0">
                <a:solidFill>
                  <a:schemeClr val="bg1"/>
                </a:solidFill>
              </a:rPr>
              <a:t>[Mensagem em blogue]. Disponível em http://blog.apastyle.org/apastyle/social-media/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>
                <a:solidFill>
                  <a:schemeClr val="bg1"/>
                </a:solidFill>
              </a:rPr>
              <a:t>  </a:t>
            </a:r>
            <a:endParaRPr lang="pt-PT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pt-PT" sz="40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12" name="Retângulo 11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18052" y="3644153"/>
            <a:ext cx="8547652" cy="1855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b="1" dirty="0">
                <a:solidFill>
                  <a:schemeClr val="bg1"/>
                </a:solidFill>
              </a:rPr>
              <a:t>Outros recursos no </a:t>
            </a:r>
            <a:r>
              <a:rPr lang="pt-PT" sz="1600" b="1" dirty="0" smtClean="0">
                <a:solidFill>
                  <a:schemeClr val="bg1"/>
                </a:solidFill>
              </a:rPr>
              <a:t>Aprendiz de Investigador</a:t>
            </a:r>
            <a:endParaRPr lang="pt-P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Grelhas de apoio ao trabalho do </a:t>
            </a:r>
            <a:r>
              <a:rPr lang="pt-PT" sz="1400" dirty="0" smtClean="0">
                <a:solidFill>
                  <a:schemeClr val="bg1"/>
                </a:solidFill>
              </a:rPr>
              <a:t>aluno </a:t>
            </a:r>
            <a:endParaRPr lang="pt-PT" sz="1400" dirty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400" b="1" dirty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2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investigador. Respeitar os direitos de autor. As citações. Ensino </a:t>
            </a:r>
            <a:r>
              <a:rPr lang="pt-PT" sz="1500" dirty="0">
                <a:solidFill>
                  <a:schemeClr val="bg1"/>
                </a:solidFill>
              </a:rPr>
              <a:t>básico |2.º e 3.º CEB.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</a:t>
            </a:r>
            <a:r>
              <a:rPr lang="pt-PT" sz="1500" b="1" dirty="0" smtClean="0">
                <a:solidFill>
                  <a:schemeClr val="bg1"/>
                </a:solidFill>
              </a:rPr>
              <a:t>: </a:t>
            </a:r>
            <a:r>
              <a:rPr lang="pt-PT" sz="1500" dirty="0" smtClean="0">
                <a:solidFill>
                  <a:schemeClr val="bg1"/>
                </a:solidFill>
              </a:rPr>
              <a:t>Graça Silva e Isabel Bernardo 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Fotos</a:t>
            </a:r>
            <a:r>
              <a:rPr lang="pt-PT" sz="1500" b="1" dirty="0">
                <a:solidFill>
                  <a:schemeClr val="bg1"/>
                </a:solidFill>
              </a:rPr>
              <a:t>:  </a:t>
            </a:r>
            <a:r>
              <a:rPr lang="pt-PT" sz="1500" dirty="0">
                <a:solidFill>
                  <a:schemeClr val="bg1"/>
                </a:solidFill>
              </a:rPr>
              <a:t>Graça Silva | José </a:t>
            </a:r>
            <a:r>
              <a:rPr lang="pt-PT" sz="1500" dirty="0" smtClean="0">
                <a:solidFill>
                  <a:schemeClr val="bg1"/>
                </a:solidFill>
              </a:rPr>
              <a:t>Plácido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48050" y="5909648"/>
            <a:ext cx="8047897" cy="982229"/>
            <a:chOff x="575882" y="5658737"/>
            <a:chExt cx="8047897" cy="982229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upo 27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29" name="Retângulo 28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3" y="4332324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investigador. Respeitar os direitos de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autor. As citações.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Ensino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básico </a:t>
            </a:r>
            <a:r>
              <a:rPr lang="pt-PT" sz="1000" dirty="0" err="1" smtClean="0">
                <a:solidFill>
                  <a:schemeClr val="bg1"/>
                </a:solidFill>
              </a:rPr>
              <a:t>básico</a:t>
            </a:r>
            <a:r>
              <a:rPr lang="pt-PT" sz="1000" dirty="0" smtClean="0">
                <a:solidFill>
                  <a:schemeClr val="bg1"/>
                </a:solidFill>
              </a:rPr>
              <a:t>. 2.º </a:t>
            </a:r>
            <a:r>
              <a:rPr lang="pt-PT" sz="1000" dirty="0">
                <a:solidFill>
                  <a:schemeClr val="bg1"/>
                </a:solidFill>
              </a:rPr>
              <a:t>e 3.º CEB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420240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470097" y="3636943"/>
            <a:ext cx="3375728" cy="716624"/>
            <a:chOff x="5256559" y="3589214"/>
            <a:chExt cx="3375728" cy="716624"/>
          </a:xfrm>
        </p:grpSpPr>
        <p:grpSp>
          <p:nvGrpSpPr>
            <p:cNvPr id="34" name="Grupo 33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3" y="1843088"/>
            <a:ext cx="9139237" cy="282892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588" y="2382838"/>
            <a:ext cx="9142412" cy="1712912"/>
          </a:xfrm>
        </p:spPr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A norma APA (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6.ª </a:t>
            </a: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  <a:endParaRPr lang="pt-PT" sz="4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pt-PT" sz="1400" smtClean="0">
                <a:solidFill>
                  <a:schemeClr val="bg1"/>
                </a:solidFill>
              </a:rPr>
              <a:t>APA </a:t>
            </a:r>
            <a:r>
              <a:rPr lang="pt-PT" sz="1400" dirty="0">
                <a:solidFill>
                  <a:schemeClr val="bg1"/>
                </a:solidFill>
              </a:rPr>
              <a:t>- </a:t>
            </a:r>
            <a:r>
              <a:rPr lang="pt-PT" sz="1400" dirty="0" err="1">
                <a:solidFill>
                  <a:schemeClr val="bg1"/>
                </a:solidFill>
              </a:rPr>
              <a:t>American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Psychological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Association</a:t>
            </a:r>
            <a:endParaRPr lang="pt-PT" sz="1400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12" name="Retângulo 11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768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02365" y="1188384"/>
            <a:ext cx="4810538" cy="5055253"/>
          </a:xfrm>
        </p:spPr>
        <p:txBody>
          <a:bodyPr rtlCol="0">
            <a:normAutofit/>
          </a:bodyPr>
          <a:lstStyle/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2" action="ppaction://hlinksldjump"/>
              </a:rPr>
              <a:t>Respeitar os direitos de autor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3" action="ppaction://hlinksldjump"/>
              </a:rPr>
              <a:t>Citar</a:t>
            </a:r>
            <a:endParaRPr lang="pt-PT" sz="2400" dirty="0" smtClean="0"/>
          </a:p>
          <a:p>
            <a:pPr marL="185738" lvl="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4" action="ppaction://hlinksldjump"/>
              </a:rPr>
              <a:t>Transcrever</a:t>
            </a:r>
            <a:endParaRPr lang="pt-PT" sz="2400" dirty="0" smtClean="0"/>
          </a:p>
          <a:p>
            <a:pPr marL="185738" lvl="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5" action="ppaction://hlinksldjump"/>
              </a:rPr>
              <a:t>Referências bibliográficas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6" action="ppaction://hlinksldjump"/>
              </a:rPr>
              <a:t>Regras para citações</a:t>
            </a:r>
            <a:endParaRPr lang="pt-PT" sz="2400" dirty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7" action="ppaction://hlinksldjump"/>
              </a:rPr>
              <a:t>Regras para transcrições</a:t>
            </a:r>
            <a:endParaRPr lang="pt-PT" sz="2400" dirty="0"/>
          </a:p>
          <a:p>
            <a:pPr marL="185738" lvl="0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800" dirty="0" smtClean="0"/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defRPr/>
            </a:pPr>
            <a:endParaRPr lang="pt-PT" sz="1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385433" y="345082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>
                <a:solidFill>
                  <a:srgbClr val="009999"/>
                </a:solidFill>
              </a:rPr>
              <a:t>sumário</a:t>
            </a:r>
            <a:endParaRPr lang="pt-PT" sz="2800" b="1" dirty="0">
              <a:solidFill>
                <a:srgbClr val="009999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7" name="Grupo 16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38469"/>
            <a:ext cx="7733678" cy="4905167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Em </a:t>
            </a:r>
            <a:r>
              <a:rPr lang="pt-PT" sz="2400" dirty="0"/>
              <a:t>qualquer tipo de trabalho escolar que realizamos devemos, sempre, identificar as obras e os autores em que nos baseámos para o fazer, pois só assim estaremos a respeitar os direitos dos criadores, os seus </a:t>
            </a:r>
            <a:r>
              <a:rPr lang="pt-PT" sz="2400" dirty="0" smtClean="0"/>
              <a:t>autores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Para o fazer </a:t>
            </a:r>
            <a:r>
              <a:rPr lang="pt-PT" sz="2400" dirty="0"/>
              <a:t>existem várias normas</a:t>
            </a:r>
            <a:r>
              <a:rPr lang="pt-PT" sz="2400" dirty="0" smtClean="0"/>
              <a:t>.  </a:t>
            </a:r>
            <a:r>
              <a:rPr lang="pt-PT" sz="2400" dirty="0"/>
              <a:t>Nos agrupamentos de escolas do concelho </a:t>
            </a:r>
            <a:r>
              <a:rPr lang="pt-PT" sz="2400" dirty="0" smtClean="0"/>
              <a:t>de  Cantanhede  </a:t>
            </a:r>
            <a:r>
              <a:rPr lang="pt-PT" sz="2400" dirty="0"/>
              <a:t>foi adotada a </a:t>
            </a:r>
            <a:r>
              <a:rPr lang="pt-PT" sz="2400" b="1" dirty="0">
                <a:solidFill>
                  <a:srgbClr val="008E99"/>
                </a:solidFill>
              </a:rPr>
              <a:t>norma APA </a:t>
            </a:r>
            <a:r>
              <a:rPr lang="pt-PT" sz="2400" dirty="0"/>
              <a:t>(</a:t>
            </a:r>
            <a:r>
              <a:rPr lang="pt-PT" sz="2400" dirty="0" smtClean="0"/>
              <a:t>6.ª </a:t>
            </a:r>
            <a:r>
              <a:rPr lang="pt-PT" sz="2400" dirty="0"/>
              <a:t>edição) que é usada para fazer citações, </a:t>
            </a:r>
            <a:r>
              <a:rPr lang="pt-PT" sz="2400" dirty="0" smtClean="0"/>
              <a:t>transcrições </a:t>
            </a:r>
            <a:r>
              <a:rPr lang="pt-PT" sz="2400" dirty="0"/>
              <a:t>e referências bibliográficas.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Respeitar os Direitos de Autor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31235"/>
            <a:ext cx="7886700" cy="4812402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Citamos</a:t>
            </a:r>
            <a:r>
              <a:rPr lang="pt-PT" sz="2400" dirty="0"/>
              <a:t>, quando indicamos o autor e a obra (texto, documentário, filme…) onde encontrámos a ideia que estamos a utilizar no nosso trabalho (mesmo que o estejamos a fazer por palavras nossas</a:t>
            </a:r>
            <a:r>
              <a:rPr lang="pt-PT" sz="2400" dirty="0" smtClean="0"/>
              <a:t>).</a:t>
            </a:r>
            <a:endParaRPr lang="pt-PT" sz="2400" dirty="0"/>
          </a:p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65928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Citar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3699856"/>
            <a:ext cx="7401824" cy="830997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/>
              <a:t>De acordo com Silva (2012) as razões que levaram à Batalha de Aljubarrota… </a:t>
            </a:r>
          </a:p>
          <a:p>
            <a:endParaRPr lang="pt-PT" sz="400" dirty="0"/>
          </a:p>
        </p:txBody>
      </p:sp>
    </p:spTree>
    <p:extLst>
      <p:ext uri="{BB962C8B-B14F-4D97-AF65-F5344CB8AC3E}">
        <p14:creationId xmlns:p14="http://schemas.microsoft.com/office/powerpoint/2010/main" val="27470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590204"/>
            <a:ext cx="7886700" cy="5124361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Transcrevemos</a:t>
            </a:r>
            <a:r>
              <a:rPr lang="pt-PT" sz="2400" dirty="0"/>
              <a:t>, quando usamos as palavras de outros autores e as incorporamos no nosso trabalho.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b="1" dirty="0"/>
          </a:p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21762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Transcrever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149044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3362749"/>
            <a:ext cx="7401824" cy="907941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 smtClean="0"/>
              <a:t>De acordo com Einstein (Einstein, 1961, 11) “o que há de mais belo na nossa vida é o sentimento de mistério”  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</p:spTree>
    <p:extLst>
      <p:ext uri="{BB962C8B-B14F-4D97-AF65-F5344CB8AC3E}">
        <p14:creationId xmlns:p14="http://schemas.microsoft.com/office/powerpoint/2010/main" val="5710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57739"/>
            <a:ext cx="7886700" cy="4785898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Fazemos uma referência bibliográfica</a:t>
            </a:r>
            <a:r>
              <a:rPr lang="pt-PT" sz="2400" dirty="0"/>
              <a:t>, quando registamos os elementos que identificam um documento (autor, ano de edição, título, local de edição, editora, URL,...).</a:t>
            </a:r>
          </a:p>
          <a:p>
            <a:endParaRPr lang="pt-PT" sz="2400" dirty="0" smtClean="0"/>
          </a:p>
          <a:p>
            <a:endParaRPr lang="pt-PT" sz="2400" dirty="0"/>
          </a:p>
          <a:p>
            <a:endParaRPr lang="pt-PT" sz="2400" dirty="0"/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1800" dirty="0" smtClean="0"/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r>
              <a:rPr lang="pt-PT" sz="1800" dirty="0" smtClean="0"/>
              <a:t>(ver apresentação sobre as referências bibliográficas)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203068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Referências </a:t>
            </a:r>
            <a:r>
              <a:rPr lang="pt-PT" sz="2800" b="1" dirty="0"/>
              <a:t>bibliográficas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13785" y="3161941"/>
            <a:ext cx="7401824" cy="600164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 err="1"/>
              <a:t>Gaarder</a:t>
            </a:r>
            <a:r>
              <a:rPr lang="pt-PT" sz="2000" dirty="0"/>
              <a:t>, J. (2005). </a:t>
            </a:r>
            <a:r>
              <a:rPr lang="pt-PT" sz="2000" i="1" dirty="0"/>
              <a:t>A biblioteca mágica </a:t>
            </a:r>
            <a:r>
              <a:rPr lang="pt-PT" sz="2000" dirty="0"/>
              <a:t>(3.ª ed.). Barcarena: Presença</a:t>
            </a:r>
            <a:r>
              <a:rPr lang="pt-PT" sz="2000" dirty="0" smtClean="0"/>
              <a:t>.</a:t>
            </a:r>
            <a:r>
              <a:rPr lang="pt-PT" sz="2000" dirty="0"/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sp>
        <p:nvSpPr>
          <p:cNvPr id="20" name="Seta para a esquerda 19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47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Apenas se devem fazer citações de documentos que tenhamos efetivamente </a:t>
            </a:r>
            <a:r>
              <a:rPr lang="pt-PT" sz="2400" dirty="0" smtClean="0"/>
              <a:t>consultado.</a:t>
            </a: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Uma </a:t>
            </a:r>
            <a:r>
              <a:rPr lang="pt-PT" sz="2400" dirty="0"/>
              <a:t>fonte é citada num texto quando a referimos </a:t>
            </a:r>
            <a:r>
              <a:rPr lang="pt-PT" sz="2400" dirty="0" smtClean="0"/>
              <a:t>diretamente.</a:t>
            </a: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A fonte </a:t>
            </a:r>
            <a:r>
              <a:rPr lang="pt-PT" sz="2400" dirty="0" smtClean="0"/>
              <a:t>citada </a:t>
            </a:r>
            <a:r>
              <a:rPr lang="pt-PT" sz="2400" dirty="0"/>
              <a:t>deve fazer parte da lista de referências bibliográficas que aparece no final do trabalho.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3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A </a:t>
            </a:r>
            <a:r>
              <a:rPr lang="pt-PT" sz="2400" dirty="0"/>
              <a:t>citação implica referir o apelido do(s) autor(</a:t>
            </a:r>
            <a:r>
              <a:rPr lang="pt-PT" sz="2400" dirty="0" err="1"/>
              <a:t>es</a:t>
            </a:r>
            <a:r>
              <a:rPr lang="pt-PT" sz="2400" dirty="0"/>
              <a:t>) e o ano de publicação.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r>
              <a:rPr lang="pt-PT" sz="2400" dirty="0" smtClean="0"/>
              <a:t>Exemplo 1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None/>
              <a:defRPr/>
            </a:pPr>
            <a:endParaRPr lang="pt-PT" sz="800" dirty="0" smtClean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r>
              <a:rPr lang="pt-PT" sz="2400" dirty="0"/>
              <a:t>Exemplo </a:t>
            </a:r>
            <a:r>
              <a:rPr lang="pt-PT" sz="2400" dirty="0" smtClean="0"/>
              <a:t>2</a:t>
            </a:r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3118643"/>
            <a:ext cx="7401824" cy="830997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/>
              <a:t>De acordo com Silva (2012) as razões que levaram à Batalha de Aljubarrota… </a:t>
            </a:r>
          </a:p>
          <a:p>
            <a:endParaRPr lang="pt-PT" sz="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27789" y="4962931"/>
            <a:ext cx="7401824" cy="523220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/>
              <a:t>As razões que levaram à Batalha de Aljubarrota (Silva, 2012) foram….  </a:t>
            </a:r>
          </a:p>
          <a:p>
            <a:endParaRPr lang="pt-PT" sz="400" dirty="0"/>
          </a:p>
        </p:txBody>
      </p:sp>
      <p:cxnSp>
        <p:nvCxnSpPr>
          <p:cNvPr id="20" name="Conexão reta unidirecional 19"/>
          <p:cNvCxnSpPr/>
          <p:nvPr/>
        </p:nvCxnSpPr>
        <p:spPr>
          <a:xfrm flipH="1">
            <a:off x="3285008" y="2481478"/>
            <a:ext cx="279286" cy="551439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unidirecional 20"/>
          <p:cNvCxnSpPr/>
          <p:nvPr/>
        </p:nvCxnSpPr>
        <p:spPr>
          <a:xfrm flipH="1">
            <a:off x="6553832" y="4257421"/>
            <a:ext cx="279286" cy="551439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13004" y="5816536"/>
            <a:ext cx="7746517" cy="39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 indent="247650" algn="ctr">
              <a:lnSpc>
                <a:spcPct val="118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kern="1400" dirty="0">
                <a:solidFill>
                  <a:srgbClr val="000000"/>
                </a:solidFill>
                <a:latin typeface="Calibri" panose="020F0502020204030204" pitchFamily="34" charset="0"/>
              </a:rPr>
              <a:t>A diferença </a:t>
            </a:r>
            <a:r>
              <a:rPr lang="pt-PT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está </a:t>
            </a:r>
            <a:r>
              <a:rPr lang="pt-PT" kern="1400" dirty="0">
                <a:solidFill>
                  <a:srgbClr val="000000"/>
                </a:solidFill>
                <a:latin typeface="Calibri" panose="020F0502020204030204" pitchFamily="34" charset="0"/>
              </a:rPr>
              <a:t>em indicar ou não o nome do autor dentro de</a:t>
            </a:r>
            <a:r>
              <a:rPr lang="pt-PT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pt-PT" kern="1400" dirty="0">
                <a:solidFill>
                  <a:srgbClr val="000000"/>
                </a:solidFill>
                <a:latin typeface="Calibri" panose="020F0502020204030204" pitchFamily="34" charset="0"/>
              </a:rPr>
              <a:t> parêntesis</a:t>
            </a:r>
            <a:r>
              <a:rPr lang="pt-PT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pt-PT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pt-PT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Seta para a esquerda 22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33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66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2522</TotalTime>
  <Words>837</Words>
  <Application>Microsoft Office PowerPoint</Application>
  <PresentationFormat>Apresentação no Ecrã (4:3)</PresentationFormat>
  <Paragraphs>91</Paragraphs>
  <Slides>13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Silva</cp:lastModifiedBy>
  <cp:revision>217</cp:revision>
  <dcterms:created xsi:type="dcterms:W3CDTF">2014-01-18T09:26:29Z</dcterms:created>
  <dcterms:modified xsi:type="dcterms:W3CDTF">2017-02-03T15:11:29Z</dcterms:modified>
</cp:coreProperties>
</file>